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6" r:id="rId2"/>
    <p:sldId id="322" r:id="rId3"/>
    <p:sldId id="323" r:id="rId4"/>
    <p:sldId id="324" r:id="rId5"/>
    <p:sldId id="259" r:id="rId6"/>
    <p:sldId id="260" r:id="rId7"/>
    <p:sldId id="261" r:id="rId8"/>
    <p:sldId id="262" r:id="rId9"/>
    <p:sldId id="264" r:id="rId10"/>
    <p:sldId id="313" r:id="rId11"/>
    <p:sldId id="314" r:id="rId12"/>
    <p:sldId id="315" r:id="rId13"/>
    <p:sldId id="316" r:id="rId14"/>
    <p:sldId id="270" r:id="rId15"/>
    <p:sldId id="271" r:id="rId16"/>
    <p:sldId id="312" r:id="rId17"/>
    <p:sldId id="317" r:id="rId18"/>
    <p:sldId id="318" r:id="rId19"/>
    <p:sldId id="319" r:id="rId20"/>
    <p:sldId id="320" r:id="rId21"/>
    <p:sldId id="321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70" d="100"/>
          <a:sy n="70" d="100"/>
        </p:scale>
        <p:origin x="-137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6A18E-2EDA-441E-9681-88882554343F}" type="datetimeFigureOut">
              <a:rPr lang="id-ID" smtClean="0"/>
              <a:pPr/>
              <a:t>07/06/2011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053E2-3F4F-411B-AB27-DE1362D97845}" type="slidenum">
              <a:rPr lang="id-ID" smtClean="0"/>
              <a:pPr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1</a:t>
            </a:fld>
            <a:endParaRPr lang="id-ID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12</a:t>
            </a:fld>
            <a:endParaRPr lang="id-ID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13</a:t>
            </a:fld>
            <a:endParaRPr lang="id-ID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14</a:t>
            </a:fld>
            <a:endParaRPr lang="id-ID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15</a:t>
            </a:fld>
            <a:endParaRPr lang="id-ID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16</a:t>
            </a:fld>
            <a:endParaRPr lang="id-ID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17</a:t>
            </a:fld>
            <a:endParaRPr lang="id-ID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18</a:t>
            </a:fld>
            <a:endParaRPr lang="id-ID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19</a:t>
            </a:fld>
            <a:endParaRPr lang="id-ID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20</a:t>
            </a:fld>
            <a:endParaRPr lang="id-ID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21</a:t>
            </a:fld>
            <a:endParaRPr lang="id-ID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DD3FF-3E3C-4610-94FF-3E7387094227}" type="slidenum">
              <a:rPr lang="id-ID" smtClean="0"/>
              <a:pPr/>
              <a:t>3</a:t>
            </a:fld>
            <a:endParaRPr lang="id-ID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5</a:t>
            </a:fld>
            <a:endParaRPr lang="id-ID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6</a:t>
            </a:fld>
            <a:endParaRPr lang="id-ID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7</a:t>
            </a:fld>
            <a:endParaRPr lang="id-ID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8</a:t>
            </a:fld>
            <a:endParaRPr lang="id-ID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9</a:t>
            </a:fld>
            <a:endParaRPr lang="id-ID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10</a:t>
            </a:fld>
            <a:endParaRPr lang="id-ID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11</a:t>
            </a:fld>
            <a:endParaRPr lang="id-ID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0973D157-89DC-4157-86BF-B88A0DF9032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C7C56-A569-429A-B38A-6A48915545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57C36-0E37-4C30-89DF-EC1F887DD5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3E0BA-4FFB-4C7C-9D87-7D3F8408CB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A78E5C26-B92F-48A2-ADD8-7DA132A34D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BBEF5-4F41-43A5-A332-09D820CEA5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44AE-C61C-414A-8F19-105C44D3558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CDD0-0114-4346-A27A-AAB0C0C37E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85DD6-A4E3-49C8-984A-D31C6DB48E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9250-2778-4FFA-9CC0-D3240405BB8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AB131E6A-1AA6-473F-BBBE-BE9CFB0DA6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343A460E-565E-420A-BD16-27F479ABA4F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>
              <a:buClr>
                <a:schemeClr val="tx1"/>
              </a:buClr>
              <a:buSzPct val="80000"/>
              <a:buFont typeface="Arial" pitchFamily="34" charset="0"/>
              <a:buChar char="•"/>
            </a:pPr>
            <a:r>
              <a:rPr lang="id-ID" dirty="0" smtClean="0"/>
              <a:t> </a:t>
            </a:r>
            <a:r>
              <a:rPr lang="en-US" dirty="0" smtClean="0"/>
              <a:t>Analisis </a:t>
            </a:r>
            <a:r>
              <a:rPr lang="en-US" dirty="0" err="1"/>
              <a:t>Rangkaian</a:t>
            </a:r>
            <a:r>
              <a:rPr lang="en-US" dirty="0"/>
              <a:t> </a:t>
            </a:r>
            <a:r>
              <a:rPr lang="en-US" dirty="0" err="1" smtClean="0"/>
              <a:t>Sekuensi</a:t>
            </a:r>
            <a:endParaRPr lang="id-ID" dirty="0" smtClean="0"/>
          </a:p>
          <a:p>
            <a:pPr>
              <a:buClr>
                <a:schemeClr val="tx1"/>
              </a:buClr>
              <a:buSzPct val="80000"/>
              <a:buFont typeface="Arial" pitchFamily="34" charset="0"/>
              <a:buChar char="•"/>
            </a:pPr>
            <a:r>
              <a:rPr lang="id-ID" dirty="0" smtClean="0"/>
              <a:t> </a:t>
            </a:r>
            <a:r>
              <a:rPr lang="en-US" dirty="0" err="1" smtClean="0"/>
              <a:t>Perancangan</a:t>
            </a:r>
            <a:r>
              <a:rPr lang="en-US" dirty="0" smtClean="0"/>
              <a:t> </a:t>
            </a:r>
            <a:r>
              <a:rPr lang="en-US" dirty="0" err="1" smtClean="0"/>
              <a:t>Rangkaian</a:t>
            </a:r>
            <a:r>
              <a:rPr lang="en-US" dirty="0" smtClean="0"/>
              <a:t> </a:t>
            </a:r>
            <a:r>
              <a:rPr lang="en-US" dirty="0" err="1" smtClean="0"/>
              <a:t>Sekuensi</a:t>
            </a:r>
            <a:endParaRPr lang="en-US" dirty="0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Rangkaian</a:t>
            </a:r>
            <a:r>
              <a:rPr lang="en-US" dirty="0"/>
              <a:t> Digital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15962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Menyusun</a:t>
            </a:r>
            <a:r>
              <a:rPr lang="en-US" sz="3600" dirty="0" smtClean="0"/>
              <a:t> t</a:t>
            </a:r>
            <a:r>
              <a:rPr lang="id-ID" sz="3600" dirty="0" smtClean="0"/>
              <a:t>abel keadaan</a:t>
            </a:r>
            <a:endParaRPr lang="id-ID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399" y="1828800"/>
            <a:ext cx="8050267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3400" y="4786704"/>
            <a:ext cx="3939846" cy="179032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15962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Membuat</a:t>
            </a:r>
            <a:r>
              <a:rPr lang="en-US" sz="3600" dirty="0" smtClean="0"/>
              <a:t>  d</a:t>
            </a:r>
            <a:r>
              <a:rPr lang="id-ID" sz="3600" dirty="0" smtClean="0"/>
              <a:t>iagram transisi</a:t>
            </a:r>
            <a:endParaRPr lang="id-ID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3886199"/>
            <a:ext cx="2590800" cy="2682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990600"/>
            <a:ext cx="7620000" cy="2812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Straight Arrow Connector 6"/>
          <p:cNvCxnSpPr>
            <a:endCxn id="2050" idx="1"/>
          </p:cNvCxnSpPr>
          <p:nvPr/>
        </p:nvCxnSpPr>
        <p:spPr>
          <a:xfrm>
            <a:off x="1905000" y="3810000"/>
            <a:ext cx="1447800" cy="14174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sz="3600" dirty="0" smtClean="0"/>
              <a:t>Tabel Penyesuaian</a:t>
            </a:r>
            <a:r>
              <a:rPr lang="id-ID" dirty="0" smtClean="0"/>
              <a:t/>
            </a:r>
            <a:br>
              <a:rPr lang="id-ID" dirty="0" smtClean="0"/>
            </a:br>
            <a:endParaRPr lang="id-ID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0" y="2918462"/>
            <a:ext cx="4953000" cy="355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066800"/>
            <a:ext cx="495401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/>
          <p:nvPr/>
        </p:nvCxnSpPr>
        <p:spPr>
          <a:xfrm>
            <a:off x="5486400" y="2209800"/>
            <a:ext cx="990600" cy="685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600" dirty="0" smtClean="0"/>
              <a:t>K-map dan Persamaan Output</a:t>
            </a:r>
            <a:endParaRPr lang="id-ID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1716483"/>
            <a:ext cx="4114800" cy="224591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4460875"/>
            <a:ext cx="3482250" cy="21685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1676400"/>
            <a:ext cx="3181801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/>
          <p:nvPr/>
        </p:nvCxnSpPr>
        <p:spPr>
          <a:xfrm>
            <a:off x="3810000" y="27432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6286500" y="422910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3400" y="4267200"/>
            <a:ext cx="3825203" cy="2209800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200" dirty="0" smtClean="0">
                <a:solidFill>
                  <a:srgbClr val="002060"/>
                </a:solidFill>
              </a:rPr>
              <a:t>2. </a:t>
            </a:r>
            <a:r>
              <a:rPr lang="en-US" sz="3200" dirty="0" smtClean="0">
                <a:solidFill>
                  <a:srgbClr val="002060"/>
                </a:solidFill>
              </a:rPr>
              <a:t>PERANCANGAN</a:t>
            </a:r>
            <a:r>
              <a:rPr lang="id-ID" sz="3200" dirty="0" smtClean="0">
                <a:solidFill>
                  <a:srgbClr val="002060"/>
                </a:solidFill>
              </a:rPr>
              <a:t> </a:t>
            </a:r>
            <a:r>
              <a:rPr lang="en-US" sz="3200" dirty="0" smtClean="0">
                <a:solidFill>
                  <a:srgbClr val="002060"/>
                </a:solidFill>
              </a:rPr>
              <a:t>RANGKAIAN </a:t>
            </a:r>
            <a:r>
              <a:rPr lang="en-US" sz="3200" dirty="0">
                <a:solidFill>
                  <a:srgbClr val="002060"/>
                </a:solidFill>
              </a:rPr>
              <a:t>SEKUENSI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pPr marL="533400" indent="-533400">
              <a:lnSpc>
                <a:spcPct val="90000"/>
              </a:lnSpc>
            </a:pPr>
            <a:r>
              <a:rPr lang="en-US" sz="2800" dirty="0" err="1" smtClean="0"/>
              <a:t>Tujuan</a:t>
            </a:r>
            <a:r>
              <a:rPr lang="en-US" sz="2800" dirty="0" smtClean="0"/>
              <a:t> </a:t>
            </a:r>
            <a:r>
              <a:rPr lang="en-US" sz="2800" dirty="0" smtClean="0">
                <a:sym typeface="Wingdings" pitchFamily="2" charset="2"/>
              </a:rPr>
              <a:t> </a:t>
            </a:r>
            <a:r>
              <a:rPr lang="en-US" sz="2800" dirty="0" err="1" smtClean="0">
                <a:sym typeface="Wingdings" pitchFamily="2" charset="2"/>
              </a:rPr>
              <a:t>memperoleh</a:t>
            </a:r>
            <a:r>
              <a:rPr lang="en-US" sz="2800" dirty="0" smtClean="0">
                <a:sym typeface="Wingdings" pitchFamily="2" charset="2"/>
              </a:rPr>
              <a:t> </a:t>
            </a:r>
            <a:r>
              <a:rPr lang="en-US" sz="2800" dirty="0" err="1" smtClean="0">
                <a:sym typeface="Wingdings" pitchFamily="2" charset="2"/>
              </a:rPr>
              <a:t>rangkaian</a:t>
            </a:r>
            <a:r>
              <a:rPr lang="en-US" sz="2800" dirty="0" smtClean="0">
                <a:sym typeface="Wingdings" pitchFamily="2" charset="2"/>
              </a:rPr>
              <a:t> </a:t>
            </a:r>
            <a:r>
              <a:rPr lang="en-US" sz="2800" dirty="0" err="1" smtClean="0">
                <a:sym typeface="Wingdings" pitchFamily="2" charset="2"/>
              </a:rPr>
              <a:t>logika</a:t>
            </a:r>
            <a:r>
              <a:rPr lang="en-US" sz="2800" dirty="0" smtClean="0">
                <a:sym typeface="Wingdings" pitchFamily="2" charset="2"/>
              </a:rPr>
              <a:t> </a:t>
            </a:r>
            <a:r>
              <a:rPr lang="en-US" sz="2800" dirty="0" err="1" smtClean="0">
                <a:sym typeface="Wingdings" pitchFamily="2" charset="2"/>
              </a:rPr>
              <a:t>dari</a:t>
            </a:r>
            <a:r>
              <a:rPr lang="en-US" sz="2800" dirty="0" smtClean="0">
                <a:sym typeface="Wingdings" pitchFamily="2" charset="2"/>
              </a:rPr>
              <a:t> </a:t>
            </a:r>
            <a:r>
              <a:rPr lang="en-US" sz="2800" dirty="0" err="1" smtClean="0">
                <a:sym typeface="Wingdings" pitchFamily="2" charset="2"/>
              </a:rPr>
              <a:t>suatu</a:t>
            </a:r>
            <a:r>
              <a:rPr lang="en-US" sz="2800" dirty="0" smtClean="0">
                <a:sym typeface="Wingdings" pitchFamily="2" charset="2"/>
              </a:rPr>
              <a:t> </a:t>
            </a:r>
            <a:r>
              <a:rPr lang="en-US" sz="2800" dirty="0" err="1" smtClean="0">
                <a:sym typeface="Wingdings" pitchFamily="2" charset="2"/>
              </a:rPr>
              <a:t>watak</a:t>
            </a:r>
            <a:r>
              <a:rPr lang="en-US" sz="2800" dirty="0" smtClean="0">
                <a:sym typeface="Wingdings" pitchFamily="2" charset="2"/>
              </a:rPr>
              <a:t> yang </a:t>
            </a:r>
            <a:r>
              <a:rPr lang="en-US" sz="2800" dirty="0" err="1" smtClean="0">
                <a:sym typeface="Wingdings" pitchFamily="2" charset="2"/>
              </a:rPr>
              <a:t>ditentukan</a:t>
            </a:r>
            <a:endParaRPr lang="en-US" sz="2800" dirty="0" smtClean="0"/>
          </a:p>
          <a:p>
            <a:pPr marL="533400" indent="-533400">
              <a:lnSpc>
                <a:spcPct val="90000"/>
              </a:lnSpc>
            </a:pPr>
            <a:r>
              <a:rPr lang="en-US" sz="2800" dirty="0" err="1" smtClean="0"/>
              <a:t>Prosedur</a:t>
            </a:r>
            <a:r>
              <a:rPr lang="en-US" sz="2800" dirty="0" smtClean="0"/>
              <a:t> :</a:t>
            </a:r>
            <a:endParaRPr lang="en-US" sz="2800" dirty="0"/>
          </a:p>
          <a:p>
            <a:pPr marL="914400" lvl="1" indent="-457200">
              <a:lnSpc>
                <a:spcPct val="90000"/>
              </a:lnSpc>
              <a:buFontTx/>
              <a:buAutoNum type="arabicPeriod"/>
            </a:pPr>
            <a:r>
              <a:rPr lang="en-US" sz="2400" u="sng" dirty="0" err="1"/>
              <a:t>Pendefinisian</a:t>
            </a:r>
            <a:r>
              <a:rPr lang="en-US" sz="2400" u="sng" dirty="0"/>
              <a:t> </a:t>
            </a:r>
            <a:r>
              <a:rPr lang="en-US" sz="2400" u="sng" dirty="0" err="1"/>
              <a:t>watak</a:t>
            </a:r>
            <a:r>
              <a:rPr lang="en-US" sz="2400" u="sng" dirty="0"/>
              <a:t> </a:t>
            </a:r>
            <a:r>
              <a:rPr lang="en-US" sz="2400" dirty="0" err="1"/>
              <a:t>rangkaian</a:t>
            </a:r>
            <a:r>
              <a:rPr lang="en-US" sz="2400" dirty="0"/>
              <a:t> logika </a:t>
            </a:r>
            <a:r>
              <a:rPr lang="en-US" sz="2400" dirty="0" err="1"/>
              <a:t>sekuensi</a:t>
            </a:r>
            <a:r>
              <a:rPr lang="en-US" sz="2400" dirty="0"/>
              <a:t> </a:t>
            </a:r>
            <a:r>
              <a:rPr lang="en-US" sz="2400" dirty="0" err="1"/>
              <a:t>yg</a:t>
            </a:r>
            <a:r>
              <a:rPr lang="en-US" sz="2400" dirty="0"/>
              <a:t> akan </a:t>
            </a:r>
            <a:r>
              <a:rPr lang="en-US" sz="2400" dirty="0" err="1"/>
              <a:t>dirancang</a:t>
            </a:r>
            <a:endParaRPr lang="en-US" sz="2400" dirty="0"/>
          </a:p>
          <a:p>
            <a:pPr marL="1295400" lvl="2" indent="-381000">
              <a:lnSpc>
                <a:spcPct val="90000"/>
              </a:lnSpc>
            </a:pPr>
            <a:r>
              <a:rPr lang="en-US" sz="2000" dirty="0" err="1"/>
              <a:t>Tabel</a:t>
            </a:r>
            <a:r>
              <a:rPr lang="en-US" sz="2000" dirty="0"/>
              <a:t> </a:t>
            </a:r>
            <a:r>
              <a:rPr lang="en-US" sz="2000" dirty="0" err="1"/>
              <a:t>kebenaran</a:t>
            </a:r>
            <a:endParaRPr lang="en-US" sz="2000" dirty="0"/>
          </a:p>
          <a:p>
            <a:pPr marL="1295400" lvl="2" indent="-381000">
              <a:lnSpc>
                <a:spcPct val="90000"/>
              </a:lnSpc>
            </a:pPr>
            <a:r>
              <a:rPr lang="en-US" sz="2000" dirty="0" err="1"/>
              <a:t>Tabel</a:t>
            </a:r>
            <a:r>
              <a:rPr lang="en-US" sz="2000" dirty="0"/>
              <a:t> </a:t>
            </a:r>
            <a:r>
              <a:rPr lang="en-US" sz="2000" dirty="0" err="1"/>
              <a:t>keadaan</a:t>
            </a:r>
            <a:endParaRPr lang="en-US" sz="2000" dirty="0"/>
          </a:p>
          <a:p>
            <a:pPr marL="1295400" lvl="2" indent="-381000">
              <a:lnSpc>
                <a:spcPct val="90000"/>
              </a:lnSpc>
            </a:pPr>
            <a:r>
              <a:rPr lang="en-US" sz="2000" dirty="0"/>
              <a:t>Diagram </a:t>
            </a:r>
            <a:r>
              <a:rPr lang="en-US" sz="2000" dirty="0" err="1"/>
              <a:t>transisi</a:t>
            </a:r>
            <a:r>
              <a:rPr lang="en-US" sz="2000" dirty="0"/>
              <a:t> </a:t>
            </a:r>
            <a:r>
              <a:rPr lang="en-US" sz="2000" dirty="0" err="1"/>
              <a:t>keadaan</a:t>
            </a:r>
            <a:endParaRPr lang="en-US" sz="2000" dirty="0"/>
          </a:p>
          <a:p>
            <a:pPr marL="914400" lvl="1" indent="-457200">
              <a:lnSpc>
                <a:spcPct val="90000"/>
              </a:lnSpc>
              <a:buFontTx/>
              <a:buAutoNum type="arabicPeriod"/>
            </a:pPr>
            <a:r>
              <a:rPr lang="en-US" sz="2400" u="sng" dirty="0" err="1"/>
              <a:t>Penentuan</a:t>
            </a:r>
            <a:r>
              <a:rPr lang="en-US" sz="2400" u="sng" dirty="0"/>
              <a:t> </a:t>
            </a:r>
            <a:r>
              <a:rPr lang="en-US" sz="2400" u="sng" dirty="0" err="1"/>
              <a:t>spesifikasi</a:t>
            </a:r>
            <a:r>
              <a:rPr lang="en-US" sz="2400" u="sng" dirty="0"/>
              <a:t> </a:t>
            </a:r>
            <a:r>
              <a:rPr lang="en-US" sz="2400" dirty="0" err="1"/>
              <a:t>elemen</a:t>
            </a:r>
            <a:r>
              <a:rPr lang="en-US" sz="2400" dirty="0"/>
              <a:t> </a:t>
            </a:r>
            <a:r>
              <a:rPr lang="en-US" sz="2400" dirty="0" err="1"/>
              <a:t>penyimpanan</a:t>
            </a:r>
            <a:r>
              <a:rPr lang="en-US" sz="2400" dirty="0"/>
              <a:t> </a:t>
            </a:r>
            <a:r>
              <a:rPr lang="en-US" sz="2400" dirty="0" err="1"/>
              <a:t>mencakup</a:t>
            </a:r>
            <a:r>
              <a:rPr lang="en-US" sz="2400" dirty="0"/>
              <a:t> </a:t>
            </a:r>
            <a:r>
              <a:rPr lang="en-US" sz="2400" dirty="0" err="1"/>
              <a:t>byk</a:t>
            </a:r>
            <a:r>
              <a:rPr lang="en-US" sz="2400" dirty="0"/>
              <a:t> dan </a:t>
            </a:r>
            <a:r>
              <a:rPr lang="en-US" sz="2400" dirty="0" err="1"/>
              <a:t>jenis</a:t>
            </a:r>
            <a:r>
              <a:rPr lang="en-US" sz="2400" dirty="0"/>
              <a:t> ff </a:t>
            </a:r>
            <a:r>
              <a:rPr lang="en-US" sz="2400" dirty="0" err="1"/>
              <a:t>yg</a:t>
            </a:r>
            <a:r>
              <a:rPr lang="en-US" sz="2400" dirty="0"/>
              <a:t> </a:t>
            </a:r>
            <a:r>
              <a:rPr lang="en-US" sz="2400" dirty="0" err="1"/>
              <a:t>digunakan</a:t>
            </a:r>
            <a:endParaRPr lang="en-US" sz="2400" dirty="0"/>
          </a:p>
          <a:p>
            <a:pPr marL="914400" lvl="1" indent="-457200">
              <a:lnSpc>
                <a:spcPct val="90000"/>
              </a:lnSpc>
              <a:buFontTx/>
              <a:buAutoNum type="arabicPeriod"/>
            </a:pPr>
            <a:r>
              <a:rPr lang="en-US" sz="2400" u="sng" dirty="0" err="1"/>
              <a:t>Penyusunan</a:t>
            </a:r>
            <a:r>
              <a:rPr lang="en-US" sz="2400" u="sng" dirty="0"/>
              <a:t> </a:t>
            </a:r>
            <a:r>
              <a:rPr lang="en-US" sz="2400" u="sng" dirty="0" err="1"/>
              <a:t>tabel</a:t>
            </a:r>
            <a:r>
              <a:rPr lang="en-US" sz="2400" u="sng" dirty="0"/>
              <a:t> </a:t>
            </a:r>
            <a:r>
              <a:rPr lang="en-US" sz="2400" u="sng" dirty="0" err="1"/>
              <a:t>eksitasi</a:t>
            </a:r>
            <a:r>
              <a:rPr lang="en-US" sz="2400" u="sng" dirty="0"/>
              <a:t> </a:t>
            </a:r>
            <a:r>
              <a:rPr lang="en-US" sz="2400" dirty="0"/>
              <a:t>ff </a:t>
            </a:r>
          </a:p>
          <a:p>
            <a:pPr marL="1295400" lvl="2" indent="-381000">
              <a:lnSpc>
                <a:spcPct val="90000"/>
              </a:lnSpc>
            </a:pPr>
            <a:r>
              <a:rPr lang="en-US" sz="2000" dirty="0"/>
              <a:t>fungsi ff </a:t>
            </a:r>
            <a:r>
              <a:rPr lang="en-US" sz="2000" dirty="0" err="1"/>
              <a:t>penyusun</a:t>
            </a:r>
            <a:r>
              <a:rPr lang="en-US" sz="2000" dirty="0"/>
              <a:t> </a:t>
            </a:r>
            <a:r>
              <a:rPr lang="en-US" sz="2000" dirty="0" err="1"/>
              <a:t>rangkaian</a:t>
            </a:r>
            <a:r>
              <a:rPr lang="en-US" sz="2000" dirty="0"/>
              <a:t> </a:t>
            </a:r>
          </a:p>
          <a:p>
            <a:pPr marL="1295400" lvl="2" indent="-381000">
              <a:lnSpc>
                <a:spcPct val="90000"/>
              </a:lnSpc>
            </a:pPr>
            <a:r>
              <a:rPr lang="en-US" sz="2000" dirty="0"/>
              <a:t>fungsi ff output </a:t>
            </a:r>
            <a:r>
              <a:rPr lang="en-US" sz="2000" dirty="0" err="1"/>
              <a:t>rangkaian</a:t>
            </a:r>
            <a:endParaRPr lang="en-US" sz="2000" dirty="0"/>
          </a:p>
          <a:p>
            <a:pPr marL="914400" lvl="1" indent="-457200">
              <a:lnSpc>
                <a:spcPct val="90000"/>
              </a:lnSpc>
              <a:buFontTx/>
              <a:buAutoNum type="arabicPeriod"/>
            </a:pPr>
            <a:r>
              <a:rPr lang="en-US" sz="2400" u="sng" dirty="0" err="1"/>
              <a:t>Penggambaran</a:t>
            </a:r>
            <a:r>
              <a:rPr lang="en-US" sz="2400" dirty="0"/>
              <a:t> </a:t>
            </a:r>
            <a:r>
              <a:rPr lang="en-US" sz="2400" dirty="0" err="1"/>
              <a:t>rangkaian</a:t>
            </a:r>
            <a:r>
              <a:rPr lang="en-US" sz="2400" dirty="0"/>
              <a:t> </a:t>
            </a:r>
            <a:r>
              <a:rPr lang="en-US" sz="2400" dirty="0" err="1"/>
              <a:t>sekuensi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Contoh</a:t>
            </a:r>
            <a:endParaRPr lang="en-US" sz="3200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Rancanglah</a:t>
            </a:r>
            <a:r>
              <a:rPr lang="en-US" sz="3200" dirty="0"/>
              <a:t> </a:t>
            </a:r>
            <a:r>
              <a:rPr lang="en-US" sz="3200" dirty="0" err="1"/>
              <a:t>rangkaian</a:t>
            </a:r>
            <a:r>
              <a:rPr lang="en-US" sz="3200" dirty="0"/>
              <a:t> logika </a:t>
            </a:r>
            <a:r>
              <a:rPr lang="en-US" sz="3200" dirty="0" err="1"/>
              <a:t>sekuensi</a:t>
            </a:r>
            <a:r>
              <a:rPr lang="en-US" sz="3200" dirty="0"/>
              <a:t> dg 2 </a:t>
            </a:r>
            <a:r>
              <a:rPr lang="en-US" sz="3200" dirty="0" err="1"/>
              <a:t>buah</a:t>
            </a:r>
            <a:r>
              <a:rPr lang="en-US" sz="3200" dirty="0"/>
              <a:t> ff dan </a:t>
            </a:r>
            <a:r>
              <a:rPr lang="en-US" sz="3200" dirty="0" err="1"/>
              <a:t>sebuah</a:t>
            </a:r>
            <a:r>
              <a:rPr lang="en-US" sz="3200" dirty="0"/>
              <a:t> input R. </a:t>
            </a:r>
            <a:endParaRPr lang="id-ID" sz="3200" dirty="0" smtClean="0"/>
          </a:p>
          <a:p>
            <a:r>
              <a:rPr lang="en-US" sz="3200" dirty="0" smtClean="0"/>
              <a:t>Untuk </a:t>
            </a:r>
            <a:r>
              <a:rPr lang="en-US" sz="3200" dirty="0"/>
              <a:t>setiap </a:t>
            </a:r>
            <a:r>
              <a:rPr lang="en-US" sz="3200" dirty="0" err="1"/>
              <a:t>adanya</a:t>
            </a:r>
            <a:r>
              <a:rPr lang="en-US" sz="3200" dirty="0"/>
              <a:t> </a:t>
            </a:r>
            <a:r>
              <a:rPr lang="en-US" sz="3200" dirty="0" err="1"/>
              <a:t>pulsa</a:t>
            </a:r>
            <a:r>
              <a:rPr lang="en-US" sz="3200" dirty="0"/>
              <a:t> clock, </a:t>
            </a:r>
            <a:endParaRPr lang="id-ID" sz="3200" dirty="0" smtClean="0"/>
          </a:p>
          <a:p>
            <a:pPr lvl="1"/>
            <a:r>
              <a:rPr lang="en-US" sz="2800" dirty="0" err="1" smtClean="0"/>
              <a:t>jika</a:t>
            </a:r>
            <a:r>
              <a:rPr lang="en-US" sz="2800" dirty="0" smtClean="0"/>
              <a:t> </a:t>
            </a:r>
            <a:r>
              <a:rPr lang="en-US" sz="2800" dirty="0"/>
              <a:t>R=1 output kedua ff akan </a:t>
            </a:r>
            <a:r>
              <a:rPr lang="en-US" sz="2800" dirty="0" err="1"/>
              <a:t>memberikan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</a:t>
            </a:r>
            <a:r>
              <a:rPr lang="en-US" sz="2800" dirty="0" err="1"/>
              <a:t>desimal</a:t>
            </a:r>
            <a:r>
              <a:rPr lang="en-US" sz="2800" dirty="0"/>
              <a:t> dg </a:t>
            </a:r>
            <a:r>
              <a:rPr lang="en-US" sz="2800" dirty="0" err="1"/>
              <a:t>urutan</a:t>
            </a:r>
            <a:r>
              <a:rPr lang="en-US" sz="2800" dirty="0"/>
              <a:t> 0,1,2, dan </a:t>
            </a:r>
            <a:r>
              <a:rPr lang="en-US" sz="2800" dirty="0" err="1"/>
              <a:t>kembali</a:t>
            </a:r>
            <a:r>
              <a:rPr lang="en-US" sz="2800" dirty="0"/>
              <a:t> </a:t>
            </a:r>
            <a:r>
              <a:rPr lang="en-US" sz="2800" dirty="0" err="1"/>
              <a:t>ke</a:t>
            </a:r>
            <a:r>
              <a:rPr lang="en-US" sz="2800" dirty="0"/>
              <a:t> </a:t>
            </a:r>
            <a:r>
              <a:rPr lang="en-US" sz="2800" dirty="0" err="1"/>
              <a:t>urutan</a:t>
            </a:r>
            <a:r>
              <a:rPr lang="en-US" sz="2800" dirty="0"/>
              <a:t> </a:t>
            </a:r>
            <a:r>
              <a:rPr lang="en-US" sz="2800" dirty="0" err="1"/>
              <a:t>semula</a:t>
            </a:r>
            <a:r>
              <a:rPr lang="en-US" sz="2800" dirty="0"/>
              <a:t>. </a:t>
            </a:r>
            <a:endParaRPr lang="id-ID" sz="2800" dirty="0" smtClean="0"/>
          </a:p>
          <a:p>
            <a:pPr lvl="1"/>
            <a:r>
              <a:rPr lang="en-US" sz="2800" dirty="0" err="1" smtClean="0"/>
              <a:t>Apabila</a:t>
            </a:r>
            <a:r>
              <a:rPr lang="en-US" sz="2800" dirty="0" smtClean="0"/>
              <a:t> </a:t>
            </a:r>
            <a:r>
              <a:rPr lang="en-US" sz="2800" dirty="0"/>
              <a:t>R=0, output kedua ff akan </a:t>
            </a:r>
            <a:r>
              <a:rPr lang="en-US" sz="2800" dirty="0" err="1"/>
              <a:t>bernilai</a:t>
            </a:r>
            <a:r>
              <a:rPr lang="en-US" sz="2800" dirty="0"/>
              <a:t> </a:t>
            </a:r>
            <a:r>
              <a:rPr lang="en-US" sz="2800" dirty="0" err="1"/>
              <a:t>desimal</a:t>
            </a:r>
            <a:r>
              <a:rPr lang="en-US" sz="2800" dirty="0"/>
              <a:t> 3,2,1, dan </a:t>
            </a:r>
            <a:r>
              <a:rPr lang="en-US" sz="2800" dirty="0" err="1"/>
              <a:t>kembali</a:t>
            </a:r>
            <a:r>
              <a:rPr lang="en-US" sz="2800" dirty="0"/>
              <a:t> </a:t>
            </a:r>
            <a:r>
              <a:rPr lang="en-US" sz="2800" dirty="0" err="1"/>
              <a:t>ke</a:t>
            </a:r>
            <a:r>
              <a:rPr lang="en-US" sz="2800" dirty="0"/>
              <a:t> </a:t>
            </a:r>
            <a:r>
              <a:rPr lang="en-US" sz="2800" dirty="0" err="1"/>
              <a:t>urutan</a:t>
            </a:r>
            <a:r>
              <a:rPr lang="en-US" sz="2800" dirty="0"/>
              <a:t> </a:t>
            </a:r>
            <a:r>
              <a:rPr lang="en-US" sz="2800" dirty="0" err="1"/>
              <a:t>semula</a:t>
            </a:r>
            <a:r>
              <a:rPr lang="en-US" sz="28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Langkah-langkah</a:t>
            </a:r>
            <a:endParaRPr lang="id-ID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id-ID" sz="3600" dirty="0" smtClean="0"/>
              <a:t>Diagram transisi</a:t>
            </a:r>
          </a:p>
          <a:p>
            <a:r>
              <a:rPr lang="id-ID" sz="3600" dirty="0" smtClean="0"/>
              <a:t>Tabel keadaan</a:t>
            </a:r>
          </a:p>
          <a:p>
            <a:r>
              <a:rPr lang="id-ID" sz="3600" dirty="0" smtClean="0"/>
              <a:t>Tabel eksitasi : dg flip-flop D</a:t>
            </a:r>
          </a:p>
          <a:p>
            <a:pPr lvl="1"/>
            <a:r>
              <a:rPr lang="id-ID" sz="3600" dirty="0" smtClean="0"/>
              <a:t>K-map</a:t>
            </a:r>
          </a:p>
          <a:p>
            <a:pPr lvl="1"/>
            <a:r>
              <a:rPr lang="id-ID" sz="3600" dirty="0" smtClean="0"/>
              <a:t>Fungsi input dari D1 dan D2</a:t>
            </a:r>
          </a:p>
          <a:p>
            <a:pPr lvl="1"/>
            <a:r>
              <a:rPr lang="id-ID" sz="3600" dirty="0" smtClean="0"/>
              <a:t>Menggambar rangkaian</a:t>
            </a:r>
          </a:p>
          <a:p>
            <a:pPr lvl="1">
              <a:buNone/>
            </a:pPr>
            <a:endParaRPr lang="id-ID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Diagram Transisi</a:t>
            </a:r>
            <a:endParaRPr lang="id-ID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447800"/>
            <a:ext cx="4572000" cy="4572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2 </a:t>
            </a:r>
            <a:r>
              <a:rPr lang="en-US" sz="2800" dirty="0" err="1" smtClean="0"/>
              <a:t>buah</a:t>
            </a:r>
            <a:r>
              <a:rPr lang="en-US" sz="2800" dirty="0" smtClean="0"/>
              <a:t> ff </a:t>
            </a:r>
            <a:r>
              <a:rPr lang="en-US" sz="2800" dirty="0" err="1" smtClean="0"/>
              <a:t>dan</a:t>
            </a:r>
            <a:r>
              <a:rPr lang="en-US" sz="2800" dirty="0" smtClean="0"/>
              <a:t> </a:t>
            </a:r>
            <a:r>
              <a:rPr lang="en-US" sz="2800" dirty="0" err="1" smtClean="0"/>
              <a:t>sebuah</a:t>
            </a:r>
            <a:r>
              <a:rPr lang="en-US" sz="2800" dirty="0" smtClean="0"/>
              <a:t> input R. </a:t>
            </a:r>
            <a:endParaRPr lang="id-ID" sz="2800" dirty="0" smtClean="0"/>
          </a:p>
          <a:p>
            <a:r>
              <a:rPr lang="en-US" sz="2400" dirty="0" err="1" smtClean="0"/>
              <a:t>jika</a:t>
            </a:r>
            <a:r>
              <a:rPr lang="en-US" sz="2400" dirty="0" smtClean="0"/>
              <a:t> R=1 output </a:t>
            </a:r>
            <a:r>
              <a:rPr lang="en-US" sz="2400" dirty="0" err="1" smtClean="0"/>
              <a:t>kedua</a:t>
            </a:r>
            <a:r>
              <a:rPr lang="en-US" sz="2400" dirty="0" smtClean="0"/>
              <a:t> ff </a:t>
            </a:r>
            <a:r>
              <a:rPr lang="en-US" sz="2400" dirty="0" err="1" smtClean="0"/>
              <a:t>akan</a:t>
            </a:r>
            <a:r>
              <a:rPr lang="en-US" sz="2400" dirty="0" smtClean="0"/>
              <a:t> </a:t>
            </a:r>
            <a:r>
              <a:rPr lang="en-US" sz="2400" dirty="0" err="1" smtClean="0"/>
              <a:t>memberikan</a:t>
            </a:r>
            <a:r>
              <a:rPr lang="en-US" sz="2400" dirty="0" smtClean="0"/>
              <a:t> </a:t>
            </a:r>
            <a:r>
              <a:rPr lang="en-US" sz="2400" dirty="0" err="1" smtClean="0"/>
              <a:t>nilai</a:t>
            </a:r>
            <a:r>
              <a:rPr lang="en-US" sz="2400" dirty="0" smtClean="0"/>
              <a:t> </a:t>
            </a:r>
            <a:r>
              <a:rPr lang="en-US" sz="2400" dirty="0" err="1" smtClean="0"/>
              <a:t>desimal</a:t>
            </a:r>
            <a:r>
              <a:rPr lang="en-US" sz="2400" dirty="0" smtClean="0"/>
              <a:t> dg </a:t>
            </a:r>
            <a:r>
              <a:rPr lang="en-US" sz="2400" dirty="0" err="1" smtClean="0"/>
              <a:t>urutan</a:t>
            </a:r>
            <a:r>
              <a:rPr lang="en-US" sz="2400" dirty="0" smtClean="0"/>
              <a:t> 0,1,2,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kembali</a:t>
            </a:r>
            <a:r>
              <a:rPr lang="en-US" sz="2400" dirty="0" smtClean="0"/>
              <a:t> </a:t>
            </a:r>
            <a:r>
              <a:rPr lang="en-US" sz="2400" dirty="0" err="1" smtClean="0"/>
              <a:t>ke</a:t>
            </a:r>
            <a:r>
              <a:rPr lang="en-US" sz="2400" dirty="0" smtClean="0"/>
              <a:t> </a:t>
            </a:r>
            <a:r>
              <a:rPr lang="en-US" sz="2400" dirty="0" err="1" smtClean="0"/>
              <a:t>urutan</a:t>
            </a:r>
            <a:r>
              <a:rPr lang="en-US" sz="2400" dirty="0" smtClean="0"/>
              <a:t> </a:t>
            </a:r>
            <a:r>
              <a:rPr lang="en-US" sz="2400" dirty="0" err="1" smtClean="0"/>
              <a:t>semula</a:t>
            </a:r>
            <a:r>
              <a:rPr lang="en-US" sz="2400" dirty="0" smtClean="0"/>
              <a:t>. </a:t>
            </a:r>
            <a:endParaRPr lang="id-ID" sz="2400" dirty="0" smtClean="0"/>
          </a:p>
          <a:p>
            <a:r>
              <a:rPr lang="en-US" sz="2400" dirty="0" err="1" smtClean="0"/>
              <a:t>Apabila</a:t>
            </a:r>
            <a:r>
              <a:rPr lang="en-US" sz="2400" dirty="0" smtClean="0"/>
              <a:t> R=0, output </a:t>
            </a:r>
            <a:r>
              <a:rPr lang="en-US" sz="2400" dirty="0" err="1" smtClean="0"/>
              <a:t>kedua</a:t>
            </a:r>
            <a:r>
              <a:rPr lang="en-US" sz="2400" dirty="0" smtClean="0"/>
              <a:t> ff </a:t>
            </a:r>
            <a:r>
              <a:rPr lang="en-US" sz="2400" dirty="0" err="1" smtClean="0"/>
              <a:t>akan</a:t>
            </a:r>
            <a:r>
              <a:rPr lang="en-US" sz="2400" dirty="0" smtClean="0"/>
              <a:t> </a:t>
            </a:r>
            <a:r>
              <a:rPr lang="en-US" sz="2400" dirty="0" err="1" smtClean="0"/>
              <a:t>bernilai</a:t>
            </a:r>
            <a:r>
              <a:rPr lang="en-US" sz="2400" dirty="0" smtClean="0"/>
              <a:t> </a:t>
            </a:r>
            <a:r>
              <a:rPr lang="en-US" sz="2400" dirty="0" err="1" smtClean="0"/>
              <a:t>desimal</a:t>
            </a:r>
            <a:r>
              <a:rPr lang="en-US" sz="2400" dirty="0" smtClean="0"/>
              <a:t> 3,2,1, </a:t>
            </a:r>
            <a:r>
              <a:rPr lang="en-US" sz="2400" dirty="0" err="1" smtClean="0"/>
              <a:t>dan</a:t>
            </a:r>
            <a:r>
              <a:rPr lang="en-US" sz="2400" dirty="0" smtClean="0"/>
              <a:t> </a:t>
            </a:r>
            <a:r>
              <a:rPr lang="en-US" sz="2400" dirty="0" err="1" smtClean="0"/>
              <a:t>kembali</a:t>
            </a:r>
            <a:r>
              <a:rPr lang="en-US" sz="2400" dirty="0" smtClean="0"/>
              <a:t> </a:t>
            </a:r>
            <a:r>
              <a:rPr lang="en-US" sz="2400" dirty="0" err="1" smtClean="0"/>
              <a:t>ke</a:t>
            </a:r>
            <a:r>
              <a:rPr lang="en-US" sz="2400" dirty="0" smtClean="0"/>
              <a:t> </a:t>
            </a:r>
            <a:r>
              <a:rPr lang="en-US" sz="2400" dirty="0" err="1" smtClean="0"/>
              <a:t>urutan</a:t>
            </a:r>
            <a:r>
              <a:rPr lang="en-US" sz="2400" dirty="0" smtClean="0"/>
              <a:t> </a:t>
            </a:r>
            <a:r>
              <a:rPr lang="en-US" sz="2400" dirty="0" err="1" smtClean="0"/>
              <a:t>semula</a:t>
            </a:r>
            <a:r>
              <a:rPr lang="en-US" sz="2400" dirty="0" smtClean="0"/>
              <a:t>.</a:t>
            </a:r>
          </a:p>
          <a:p>
            <a:endParaRPr 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1447800"/>
            <a:ext cx="3429000" cy="3429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304800"/>
            <a:ext cx="7772400" cy="868362"/>
          </a:xfrm>
        </p:spPr>
        <p:txBody>
          <a:bodyPr>
            <a:normAutofit/>
          </a:bodyPr>
          <a:lstStyle/>
          <a:p>
            <a:r>
              <a:rPr lang="id-ID" dirty="0" smtClean="0"/>
              <a:t>Tabel keadaan</a:t>
            </a:r>
            <a:endParaRPr lang="id-ID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66778" y="2057400"/>
            <a:ext cx="6352248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2133600"/>
            <a:ext cx="2286000" cy="2286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5" name="Curved Down Arrow 4"/>
          <p:cNvSpPr/>
          <p:nvPr/>
        </p:nvSpPr>
        <p:spPr>
          <a:xfrm>
            <a:off x="1752600" y="1447800"/>
            <a:ext cx="2819400" cy="5334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15962"/>
          </a:xfrm>
        </p:spPr>
        <p:txBody>
          <a:bodyPr>
            <a:normAutofit fontScale="90000"/>
          </a:bodyPr>
          <a:lstStyle/>
          <a:p>
            <a:r>
              <a:rPr lang="id-ID" dirty="0" smtClean="0"/>
              <a:t>Tabel Eksitasi FF D</a:t>
            </a:r>
            <a:endParaRPr lang="id-ID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200400"/>
            <a:ext cx="6027430" cy="3396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1066800"/>
            <a:ext cx="4495800" cy="2157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urved Down Arrow 4"/>
          <p:cNvSpPr/>
          <p:nvPr/>
        </p:nvSpPr>
        <p:spPr>
          <a:xfrm rot="2346385">
            <a:off x="4493062" y="2403035"/>
            <a:ext cx="1864690" cy="42877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10200" y="893558"/>
            <a:ext cx="3482646" cy="15825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>
            <a:stCxn id="6" idx="2"/>
            <a:endCxn id="7170" idx="3"/>
          </p:cNvCxnSpPr>
          <p:nvPr/>
        </p:nvCxnSpPr>
        <p:spPr>
          <a:xfrm rot="5400000">
            <a:off x="5530522" y="3277830"/>
            <a:ext cx="2422710" cy="8192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65403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Analisis</a:t>
            </a:r>
            <a:r>
              <a:rPr lang="en-US" dirty="0" smtClean="0"/>
              <a:t> </a:t>
            </a:r>
            <a:r>
              <a:rPr lang="en-US" dirty="0" err="1" smtClean="0"/>
              <a:t>Rangkaian</a:t>
            </a:r>
            <a:r>
              <a:rPr lang="en-US" dirty="0" smtClean="0"/>
              <a:t> </a:t>
            </a:r>
            <a:r>
              <a:rPr lang="en-US" dirty="0" err="1" smtClean="0"/>
              <a:t>Sekuensi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000108"/>
            <a:ext cx="7772400" cy="5019692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Tujuan</a:t>
            </a:r>
            <a:r>
              <a:rPr lang="en-US" sz="3200" dirty="0" smtClean="0"/>
              <a:t> </a:t>
            </a:r>
            <a:r>
              <a:rPr lang="en-US" sz="3200" dirty="0" smtClean="0">
                <a:sym typeface="Wingdings" pitchFamily="2" charset="2"/>
              </a:rPr>
              <a:t> </a:t>
            </a:r>
            <a:r>
              <a:rPr lang="en-US" sz="3200" dirty="0" err="1" smtClean="0"/>
              <a:t>mengidentifikasi</a:t>
            </a:r>
            <a:r>
              <a:rPr lang="en-US" sz="3200" dirty="0" smtClean="0"/>
              <a:t> </a:t>
            </a:r>
            <a:r>
              <a:rPr lang="en-US" sz="3200" dirty="0" err="1" smtClean="0"/>
              <a:t>watak</a:t>
            </a:r>
            <a:r>
              <a:rPr lang="en-US" sz="3200" dirty="0" smtClean="0"/>
              <a:t> </a:t>
            </a:r>
            <a:r>
              <a:rPr lang="en-US" sz="3200" dirty="0" err="1" smtClean="0"/>
              <a:t>rangkaian</a:t>
            </a:r>
            <a:r>
              <a:rPr lang="en-US" sz="3200" dirty="0" smtClean="0"/>
              <a:t> </a:t>
            </a:r>
            <a:r>
              <a:rPr lang="en-US" sz="3200" dirty="0" err="1" smtClean="0"/>
              <a:t>logika</a:t>
            </a:r>
            <a:r>
              <a:rPr lang="en-US" sz="3200" dirty="0" smtClean="0"/>
              <a:t> </a:t>
            </a:r>
            <a:r>
              <a:rPr lang="en-US" sz="3200" dirty="0" err="1" smtClean="0"/>
              <a:t>sekuensi</a:t>
            </a:r>
            <a:r>
              <a:rPr lang="en-US" sz="3200" dirty="0" smtClean="0"/>
              <a:t>.</a:t>
            </a:r>
          </a:p>
          <a:p>
            <a:r>
              <a:rPr lang="en-US" sz="3200" dirty="0" err="1" smtClean="0"/>
              <a:t>Prosedur</a:t>
            </a:r>
            <a:r>
              <a:rPr lang="en-US" sz="3200" dirty="0" smtClean="0"/>
              <a:t> </a:t>
            </a:r>
            <a:r>
              <a:rPr lang="en-US" sz="3200" dirty="0" err="1" smtClean="0"/>
              <a:t>analisis</a:t>
            </a:r>
            <a:r>
              <a:rPr lang="en-US" sz="3200" dirty="0" smtClean="0"/>
              <a:t> </a:t>
            </a:r>
            <a:r>
              <a:rPr lang="en-US" sz="3200" dirty="0" err="1" smtClean="0"/>
              <a:t>rangkaian</a:t>
            </a:r>
            <a:r>
              <a:rPr lang="en-US" sz="3200" dirty="0" smtClean="0"/>
              <a:t> :</a:t>
            </a:r>
          </a:p>
          <a:p>
            <a:pPr lvl="1"/>
            <a:r>
              <a:rPr lang="en-US" sz="3200" dirty="0" err="1" smtClean="0"/>
              <a:t>Penyusunan</a:t>
            </a:r>
            <a:r>
              <a:rPr lang="en-US" sz="3200" dirty="0" smtClean="0"/>
              <a:t> </a:t>
            </a:r>
            <a:r>
              <a:rPr lang="en-US" sz="3200" dirty="0" err="1" smtClean="0"/>
              <a:t>tabel</a:t>
            </a:r>
            <a:r>
              <a:rPr lang="en-US" sz="3200" dirty="0" smtClean="0"/>
              <a:t> </a:t>
            </a:r>
            <a:r>
              <a:rPr lang="en-US" sz="3200" dirty="0" err="1" smtClean="0"/>
              <a:t>kebenaran</a:t>
            </a:r>
            <a:endParaRPr lang="en-US" sz="3200" dirty="0" smtClean="0"/>
          </a:p>
          <a:p>
            <a:pPr lvl="1"/>
            <a:r>
              <a:rPr lang="en-US" sz="3200" dirty="0" err="1" smtClean="0"/>
              <a:t>Penggambaran</a:t>
            </a:r>
            <a:r>
              <a:rPr lang="en-US" sz="3200" dirty="0" smtClean="0"/>
              <a:t> </a:t>
            </a:r>
            <a:r>
              <a:rPr lang="en-US" sz="3200" dirty="0" err="1" smtClean="0"/>
              <a:t>diagran</a:t>
            </a:r>
            <a:r>
              <a:rPr lang="en-US" sz="3200" dirty="0" smtClean="0"/>
              <a:t> </a:t>
            </a:r>
            <a:r>
              <a:rPr lang="en-US" sz="3200" dirty="0" err="1" smtClean="0"/>
              <a:t>transisi</a:t>
            </a:r>
            <a:r>
              <a:rPr lang="en-US" sz="3200" dirty="0" smtClean="0"/>
              <a:t> </a:t>
            </a:r>
            <a:r>
              <a:rPr lang="en-US" sz="3200" dirty="0" err="1" smtClean="0"/>
              <a:t>keadaaan</a:t>
            </a:r>
            <a:endParaRPr lang="en-US" sz="3200" dirty="0" smtClean="0"/>
          </a:p>
          <a:p>
            <a:pPr lvl="1"/>
            <a:r>
              <a:rPr lang="en-US" sz="3200" dirty="0" err="1" smtClean="0"/>
              <a:t>Penurunan</a:t>
            </a:r>
            <a:r>
              <a:rPr lang="en-US" sz="3200" dirty="0" smtClean="0"/>
              <a:t> </a:t>
            </a:r>
            <a:r>
              <a:rPr lang="en-US" sz="3200" dirty="0" err="1" smtClean="0"/>
              <a:t>persamaan</a:t>
            </a:r>
            <a:r>
              <a:rPr lang="en-US" sz="3200" dirty="0" smtClean="0"/>
              <a:t> </a:t>
            </a:r>
            <a:r>
              <a:rPr lang="en-US" sz="3200" dirty="0" err="1" smtClean="0"/>
              <a:t>keadaan</a:t>
            </a:r>
            <a:endParaRPr lang="en-US" sz="3200" dirty="0" smtClean="0"/>
          </a:p>
          <a:p>
            <a:pPr lvl="1"/>
            <a:r>
              <a:rPr lang="en-US" sz="3200" dirty="0" err="1" smtClean="0"/>
              <a:t>persamaan</a:t>
            </a:r>
            <a:r>
              <a:rPr lang="en-US" sz="3200" dirty="0" smtClean="0"/>
              <a:t> output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15962"/>
          </a:xfrm>
        </p:spPr>
        <p:txBody>
          <a:bodyPr>
            <a:normAutofit fontScale="90000"/>
          </a:bodyPr>
          <a:lstStyle/>
          <a:p>
            <a:r>
              <a:rPr lang="id-ID" dirty="0" smtClean="0"/>
              <a:t>K-map</a:t>
            </a:r>
            <a:endParaRPr lang="id-ID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3200400"/>
            <a:ext cx="7082317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914401"/>
            <a:ext cx="4419600" cy="2490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urved Down Arrow 4"/>
          <p:cNvSpPr/>
          <p:nvPr/>
        </p:nvSpPr>
        <p:spPr>
          <a:xfrm rot="1960258">
            <a:off x="4931729" y="2286238"/>
            <a:ext cx="1828800" cy="4572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868362"/>
          </a:xfrm>
        </p:spPr>
        <p:txBody>
          <a:bodyPr>
            <a:normAutofit/>
          </a:bodyPr>
          <a:lstStyle/>
          <a:p>
            <a:r>
              <a:rPr lang="en-US" dirty="0" err="1" smtClean="0"/>
              <a:t>Gambar</a:t>
            </a:r>
            <a:r>
              <a:rPr lang="en-US" dirty="0" smtClean="0"/>
              <a:t> </a:t>
            </a:r>
            <a:r>
              <a:rPr lang="id-ID" dirty="0" smtClean="0"/>
              <a:t>rangkaian sekuensial</a:t>
            </a:r>
            <a:endParaRPr lang="id-ID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447800"/>
            <a:ext cx="4953000" cy="118620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2844301"/>
            <a:ext cx="4953000" cy="348029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944562"/>
          </a:xfrm>
        </p:spPr>
        <p:txBody>
          <a:bodyPr>
            <a:normAutofit fontScale="90000"/>
          </a:bodyPr>
          <a:lstStyle/>
          <a:p>
            <a:r>
              <a:rPr lang="id-ID" sz="2800" b="1" dirty="0" smtClean="0"/>
              <a:t>Contoh</a:t>
            </a:r>
            <a:r>
              <a:rPr lang="en-US" sz="2800" dirty="0" smtClean="0"/>
              <a:t> </a:t>
            </a:r>
            <a:r>
              <a:rPr lang="en-US" sz="2800" b="1" dirty="0" smtClean="0"/>
              <a:t>:</a:t>
            </a:r>
            <a:r>
              <a:rPr lang="id-ID" sz="2800" dirty="0" smtClean="0"/>
              <a:t> </a:t>
            </a:r>
            <a:r>
              <a:rPr lang="en-US" sz="2800" dirty="0" err="1" smtClean="0"/>
              <a:t>Lakukan</a:t>
            </a:r>
            <a:r>
              <a:rPr lang="en-US" sz="2800" dirty="0" smtClean="0"/>
              <a:t> </a:t>
            </a:r>
            <a:r>
              <a:rPr lang="id-ID" sz="2800" dirty="0" smtClean="0"/>
              <a:t>Analisis Rangkaian Sekuensi</a:t>
            </a:r>
            <a:r>
              <a:rPr lang="en-US" sz="2800" dirty="0" smtClean="0"/>
              <a:t> </a:t>
            </a:r>
            <a:r>
              <a:rPr lang="en-US" sz="2800" dirty="0" err="1" smtClean="0"/>
              <a:t>pada</a:t>
            </a:r>
            <a:r>
              <a:rPr lang="en-US" sz="2800" dirty="0" smtClean="0"/>
              <a:t> </a:t>
            </a:r>
            <a:r>
              <a:rPr lang="en-US" sz="2800" dirty="0" err="1" smtClean="0"/>
              <a:t>rangkaian</a:t>
            </a:r>
            <a:r>
              <a:rPr lang="en-US" sz="2800" dirty="0" smtClean="0"/>
              <a:t> </a:t>
            </a:r>
            <a:r>
              <a:rPr lang="en-US" sz="2800" dirty="0" err="1" smtClean="0"/>
              <a:t>dibawah</a:t>
            </a:r>
            <a:r>
              <a:rPr lang="en-US" sz="2800" dirty="0" smtClean="0"/>
              <a:t> </a:t>
            </a:r>
            <a:r>
              <a:rPr lang="en-US" sz="2800" dirty="0" err="1" smtClean="0"/>
              <a:t>ini</a:t>
            </a:r>
            <a:endParaRPr lang="id-ID" sz="28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295399"/>
            <a:ext cx="6400800" cy="440905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09696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Merumuskan</a:t>
            </a:r>
            <a:r>
              <a:rPr lang="en-US" dirty="0" smtClean="0"/>
              <a:t> </a:t>
            </a:r>
            <a:r>
              <a:rPr lang="en-US" dirty="0" err="1" smtClean="0"/>
              <a:t>persamaan</a:t>
            </a:r>
            <a:r>
              <a:rPr lang="en-US" dirty="0" smtClean="0"/>
              <a:t> output AND1, AND2, AND3, AND4, </a:t>
            </a:r>
            <a:r>
              <a:rPr lang="en-US" dirty="0" err="1" smtClean="0"/>
              <a:t>dan</a:t>
            </a:r>
            <a:r>
              <a:rPr lang="en-US" dirty="0" smtClean="0"/>
              <a:t> AND5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600200"/>
            <a:ext cx="5641756" cy="3886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3200" y="1752600"/>
            <a:ext cx="2117954" cy="25908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cxnSp>
        <p:nvCxnSpPr>
          <p:cNvPr id="12" name="Straight Arrow Connector 11"/>
          <p:cNvCxnSpPr>
            <a:stCxn id="4" idx="3"/>
            <a:endCxn id="5" idx="1"/>
          </p:cNvCxnSpPr>
          <p:nvPr/>
        </p:nvCxnSpPr>
        <p:spPr>
          <a:xfrm flipV="1">
            <a:off x="6022756" y="3048000"/>
            <a:ext cx="530444" cy="495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63976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</a:t>
            </a:r>
            <a:r>
              <a:rPr lang="en-US" sz="4000" b="1" dirty="0" err="1" smtClean="0"/>
              <a:t>enyusun</a:t>
            </a:r>
            <a:r>
              <a:rPr lang="en-US" sz="4000" b="1" dirty="0" smtClean="0"/>
              <a:t> </a:t>
            </a:r>
            <a:r>
              <a:rPr lang="en-US" sz="4000" b="1" dirty="0" err="1"/>
              <a:t>tabel</a:t>
            </a:r>
            <a:r>
              <a:rPr lang="en-US" sz="4000" b="1" dirty="0"/>
              <a:t> </a:t>
            </a:r>
            <a:r>
              <a:rPr lang="en-US" sz="4000" b="1" dirty="0" err="1" smtClean="0"/>
              <a:t>keadaan</a:t>
            </a:r>
            <a:endParaRPr lang="en-US" sz="4000" b="1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/>
              <a:t>Urutkan</a:t>
            </a:r>
            <a:r>
              <a:rPr lang="en-US" dirty="0"/>
              <a:t> </a:t>
            </a:r>
            <a:r>
              <a:rPr lang="en-US" dirty="0" err="1"/>
              <a:t>pengisian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X=0 </a:t>
            </a:r>
            <a:r>
              <a:rPr lang="en-US" dirty="0" err="1"/>
              <a:t>dan</a:t>
            </a:r>
            <a:r>
              <a:rPr lang="en-US" dirty="0"/>
              <a:t> X=1</a:t>
            </a:r>
          </a:p>
          <a:p>
            <a:r>
              <a:rPr lang="en-US" dirty="0" err="1"/>
              <a:t>Kombinasikan</a:t>
            </a:r>
            <a:r>
              <a:rPr lang="en-US" dirty="0"/>
              <a:t> input A </a:t>
            </a:r>
            <a:r>
              <a:rPr lang="en-US" dirty="0" err="1"/>
              <a:t>dan</a:t>
            </a:r>
            <a:r>
              <a:rPr lang="en-US" dirty="0"/>
              <a:t> B</a:t>
            </a:r>
          </a:p>
          <a:p>
            <a:pPr lvl="1"/>
            <a:r>
              <a:rPr lang="en-US" dirty="0" err="1"/>
              <a:t>Nilai</a:t>
            </a:r>
            <a:r>
              <a:rPr lang="en-US" dirty="0"/>
              <a:t> input </a:t>
            </a:r>
            <a:r>
              <a:rPr lang="en-US" dirty="0" err="1"/>
              <a:t>sebelumnya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Nilai</a:t>
            </a:r>
            <a:r>
              <a:rPr lang="en-US" dirty="0"/>
              <a:t> input </a:t>
            </a:r>
            <a:r>
              <a:rPr lang="en-US" dirty="0" err="1"/>
              <a:t>sekarang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3352800"/>
            <a:ext cx="2117954" cy="25908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5200" y="3276600"/>
            <a:ext cx="5257800" cy="288322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lum contrast="20000"/>
          </a:blip>
          <a:srcRect/>
          <a:stretch>
            <a:fillRect/>
          </a:stretch>
        </p:blipFill>
        <p:spPr bwMode="auto">
          <a:xfrm>
            <a:off x="6477000" y="1066800"/>
            <a:ext cx="2404122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traight Arrow Connector 8"/>
          <p:cNvCxnSpPr>
            <a:stCxn id="7" idx="1"/>
            <a:endCxn id="2051" idx="0"/>
          </p:cNvCxnSpPr>
          <p:nvPr/>
        </p:nvCxnSpPr>
        <p:spPr>
          <a:xfrm rot="10800000" flipV="1">
            <a:off x="6134100" y="2133600"/>
            <a:ext cx="34290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050" idx="3"/>
            <a:endCxn id="2051" idx="1"/>
          </p:cNvCxnSpPr>
          <p:nvPr/>
        </p:nvCxnSpPr>
        <p:spPr>
          <a:xfrm>
            <a:off x="2956154" y="4648200"/>
            <a:ext cx="549046" cy="700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944562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menyusun</a:t>
            </a:r>
            <a:r>
              <a:rPr lang="en-US" sz="3200" dirty="0" smtClean="0"/>
              <a:t> </a:t>
            </a:r>
            <a:r>
              <a:rPr lang="en-US" sz="3200" dirty="0"/>
              <a:t>diagram </a:t>
            </a:r>
            <a:r>
              <a:rPr lang="en-US" sz="3200" dirty="0" err="1"/>
              <a:t>transisi</a:t>
            </a:r>
            <a:r>
              <a:rPr lang="en-US" sz="3200" dirty="0"/>
              <a:t> </a:t>
            </a:r>
            <a:r>
              <a:rPr lang="en-US" sz="3200" dirty="0" err="1" smtClean="0"/>
              <a:t>keadaan</a:t>
            </a:r>
            <a:endParaRPr lang="en-US" sz="320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Dari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keadaan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 smtClean="0"/>
              <a:t>diperoleh</a:t>
            </a:r>
            <a:r>
              <a:rPr lang="en-US" dirty="0"/>
              <a:t> </a:t>
            </a:r>
            <a:r>
              <a:rPr lang="en-US" dirty="0" err="1" smtClean="0"/>
              <a:t>mencerminkan</a:t>
            </a:r>
            <a:r>
              <a:rPr lang="en-US" dirty="0" smtClean="0"/>
              <a:t> </a:t>
            </a:r>
            <a:r>
              <a:rPr lang="en-US" dirty="0"/>
              <a:t>perubahan2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tjd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rangkaian</a:t>
            </a:r>
            <a:r>
              <a:rPr lang="en-US" dirty="0"/>
              <a:t> </a:t>
            </a:r>
            <a:r>
              <a:rPr lang="en-US" dirty="0" err="1"/>
              <a:t>sekuensi</a:t>
            </a:r>
            <a:r>
              <a:rPr lang="en-US" dirty="0"/>
              <a:t> </a:t>
            </a:r>
            <a:r>
              <a:rPr lang="en-US" dirty="0" err="1"/>
              <a:t>memperoleh</a:t>
            </a:r>
            <a:r>
              <a:rPr lang="en-US" dirty="0"/>
              <a:t> </a:t>
            </a:r>
            <a:r>
              <a:rPr lang="en-US" dirty="0" err="1"/>
              <a:t>pulsa</a:t>
            </a:r>
            <a:r>
              <a:rPr lang="en-US" dirty="0"/>
              <a:t> </a:t>
            </a:r>
            <a:r>
              <a:rPr lang="en-US" dirty="0" err="1"/>
              <a:t>pemicuan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clock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2743200"/>
            <a:ext cx="2670084" cy="356815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2819400"/>
            <a:ext cx="5141414" cy="28194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cxnSp>
        <p:nvCxnSpPr>
          <p:cNvPr id="10" name="Straight Arrow Connector 9"/>
          <p:cNvCxnSpPr>
            <a:stCxn id="5" idx="3"/>
            <a:endCxn id="3075" idx="1"/>
          </p:cNvCxnSpPr>
          <p:nvPr/>
        </p:nvCxnSpPr>
        <p:spPr>
          <a:xfrm>
            <a:off x="5674814" y="4229100"/>
            <a:ext cx="268786" cy="2981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Membuat</a:t>
            </a:r>
            <a:r>
              <a:rPr lang="en-US" sz="3200" dirty="0" smtClean="0"/>
              <a:t> </a:t>
            </a:r>
            <a:r>
              <a:rPr lang="en-US" sz="3200" dirty="0" err="1" smtClean="0"/>
              <a:t>tabel</a:t>
            </a:r>
            <a:r>
              <a:rPr lang="en-US" sz="3200" dirty="0" smtClean="0"/>
              <a:t> </a:t>
            </a:r>
            <a:r>
              <a:rPr lang="en-US" sz="3200" dirty="0" err="1"/>
              <a:t>keadaan</a:t>
            </a:r>
            <a:r>
              <a:rPr lang="en-US" sz="3200" dirty="0"/>
              <a:t> </a:t>
            </a:r>
            <a:r>
              <a:rPr lang="en-US" sz="3200" dirty="0" err="1" smtClean="0"/>
              <a:t>penyesuaian</a:t>
            </a:r>
            <a:endParaRPr 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3295" y="1524000"/>
            <a:ext cx="4885905" cy="3810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1524000"/>
            <a:ext cx="3200400" cy="175500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>
            <a:stCxn id="4" idx="2"/>
            <a:endCxn id="4098" idx="1"/>
          </p:cNvCxnSpPr>
          <p:nvPr/>
        </p:nvCxnSpPr>
        <p:spPr>
          <a:xfrm rot="16200000" flipH="1">
            <a:off x="3006550" y="2482254"/>
            <a:ext cx="149995" cy="17434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74638"/>
            <a:ext cx="7772400" cy="868362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Menyusun</a:t>
            </a:r>
            <a:r>
              <a:rPr lang="en-US" sz="3200" dirty="0" smtClean="0"/>
              <a:t> </a:t>
            </a:r>
            <a:r>
              <a:rPr lang="en-US" sz="3200" dirty="0" err="1"/>
              <a:t>peta</a:t>
            </a:r>
            <a:r>
              <a:rPr lang="en-US" sz="3200" dirty="0"/>
              <a:t> </a:t>
            </a:r>
            <a:r>
              <a:rPr lang="en-US" sz="3200" dirty="0" err="1" smtClean="0"/>
              <a:t>karnaugh</a:t>
            </a:r>
            <a:r>
              <a:rPr lang="id-ID" sz="3200" dirty="0" smtClean="0"/>
              <a:t> &amp; </a:t>
            </a:r>
            <a:r>
              <a:rPr lang="en-US" sz="3200" dirty="0" err="1" smtClean="0"/>
              <a:t>persamaan</a:t>
            </a:r>
            <a:endParaRPr 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191000"/>
            <a:ext cx="8077200" cy="222693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3400" y="1447800"/>
            <a:ext cx="4572000" cy="198430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1219200"/>
            <a:ext cx="3581400" cy="279275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cxnSp>
        <p:nvCxnSpPr>
          <p:cNvPr id="7" name="Straight Arrow Connector 6"/>
          <p:cNvCxnSpPr>
            <a:stCxn id="5" idx="3"/>
            <a:endCxn id="5122" idx="0"/>
          </p:cNvCxnSpPr>
          <p:nvPr/>
        </p:nvCxnSpPr>
        <p:spPr>
          <a:xfrm>
            <a:off x="3886200" y="2615577"/>
            <a:ext cx="609600" cy="15754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123" idx="2"/>
          </p:cNvCxnSpPr>
          <p:nvPr/>
        </p:nvCxnSpPr>
        <p:spPr>
          <a:xfrm flipV="1">
            <a:off x="5867402" y="3432105"/>
            <a:ext cx="761998" cy="7588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74638"/>
            <a:ext cx="8305800" cy="1020762"/>
          </a:xfrm>
        </p:spPr>
        <p:txBody>
          <a:bodyPr>
            <a:normAutofit fontScale="90000"/>
          </a:bodyPr>
          <a:lstStyle/>
          <a:p>
            <a:r>
              <a:rPr lang="en-US" sz="4000" dirty="0" err="1"/>
              <a:t>Contoh</a:t>
            </a:r>
            <a:r>
              <a:rPr lang="en-US" sz="4000" dirty="0"/>
              <a:t> </a:t>
            </a:r>
            <a:r>
              <a:rPr lang="en-US" sz="4000" dirty="0" smtClean="0"/>
              <a:t>2 : </a:t>
            </a:r>
            <a:r>
              <a:rPr lang="en-US" sz="3200" dirty="0" err="1" smtClean="0"/>
              <a:t>Lakukan</a:t>
            </a:r>
            <a:r>
              <a:rPr lang="en-US" sz="3200" dirty="0" smtClean="0"/>
              <a:t> </a:t>
            </a:r>
            <a:r>
              <a:rPr lang="id-ID" sz="3200" dirty="0" smtClean="0"/>
              <a:t>Analisis Rangkaian Sekuensi</a:t>
            </a:r>
            <a:r>
              <a:rPr lang="en-US" sz="3200" dirty="0" smtClean="0"/>
              <a:t> </a:t>
            </a:r>
            <a:r>
              <a:rPr lang="en-US" sz="3200" dirty="0" err="1" smtClean="0"/>
              <a:t>pada</a:t>
            </a:r>
            <a:r>
              <a:rPr lang="en-US" sz="3200" dirty="0" smtClean="0"/>
              <a:t> </a:t>
            </a:r>
            <a:r>
              <a:rPr lang="en-US" sz="3200" dirty="0" err="1" smtClean="0"/>
              <a:t>rangkaian</a:t>
            </a:r>
            <a:r>
              <a:rPr lang="en-US" sz="3200" dirty="0" smtClean="0"/>
              <a:t> </a:t>
            </a:r>
            <a:r>
              <a:rPr lang="en-US" sz="3200" dirty="0" err="1" smtClean="0"/>
              <a:t>dibawah</a:t>
            </a:r>
            <a:r>
              <a:rPr lang="en-US" sz="3200" dirty="0" smtClean="0"/>
              <a:t> </a:t>
            </a:r>
            <a:r>
              <a:rPr lang="en-US" sz="3200" dirty="0" err="1" smtClean="0"/>
              <a:t>ini</a:t>
            </a:r>
            <a:endParaRPr 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981200"/>
            <a:ext cx="6629400" cy="382977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1098</TotalTime>
  <Words>344</Words>
  <Application>Microsoft Office PowerPoint</Application>
  <PresentationFormat>On-screen Show (4:3)</PresentationFormat>
  <Paragraphs>77</Paragraphs>
  <Slides>21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Equity</vt:lpstr>
      <vt:lpstr>Rangkaian Digital</vt:lpstr>
      <vt:lpstr>Analisis Rangkaian Sekuensi</vt:lpstr>
      <vt:lpstr>Contoh : Lakukan Analisis Rangkaian Sekuensi pada rangkaian dibawah ini</vt:lpstr>
      <vt:lpstr>Merumuskan persamaan output AND1, AND2, AND3, AND4, dan AND5</vt:lpstr>
      <vt:lpstr>Menyusun tabel keadaan</vt:lpstr>
      <vt:lpstr>menyusun diagram transisi keadaan</vt:lpstr>
      <vt:lpstr>Membuat tabel keadaan penyesuaian</vt:lpstr>
      <vt:lpstr>Menyusun peta karnaugh &amp; persamaan</vt:lpstr>
      <vt:lpstr>Contoh 2 : Lakukan Analisis Rangkaian Sekuensi pada rangkaian dibawah ini</vt:lpstr>
      <vt:lpstr>Menyusun tabel keadaan</vt:lpstr>
      <vt:lpstr>Membuat  diagram transisi</vt:lpstr>
      <vt:lpstr>Tabel Penyesuaian </vt:lpstr>
      <vt:lpstr>K-map dan Persamaan Output</vt:lpstr>
      <vt:lpstr>2. PERANCANGAN RANGKAIAN SEKUENSI</vt:lpstr>
      <vt:lpstr>Contoh</vt:lpstr>
      <vt:lpstr>Langkah-langkah</vt:lpstr>
      <vt:lpstr>Diagram Transisi</vt:lpstr>
      <vt:lpstr>Tabel keadaan</vt:lpstr>
      <vt:lpstr>Tabel Eksitasi FF D</vt:lpstr>
      <vt:lpstr>K-map</vt:lpstr>
      <vt:lpstr>Gambar rangkaian sekuensial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Rangkaian Digital</dc:title>
  <dc:creator>xp</dc:creator>
  <cp:lastModifiedBy>Windows User</cp:lastModifiedBy>
  <cp:revision>124</cp:revision>
  <dcterms:created xsi:type="dcterms:W3CDTF">2010-05-30T13:01:05Z</dcterms:created>
  <dcterms:modified xsi:type="dcterms:W3CDTF">2011-06-07T21:23:47Z</dcterms:modified>
</cp:coreProperties>
</file>